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handoutMasterIdLst>
    <p:handoutMasterId r:id="rId17"/>
  </p:handoutMasterIdLst>
  <p:sldIdLst>
    <p:sldId id="282" r:id="rId3"/>
    <p:sldId id="261" r:id="rId4"/>
    <p:sldId id="323" r:id="rId5"/>
    <p:sldId id="324" r:id="rId6"/>
    <p:sldId id="271" r:id="rId7"/>
    <p:sldId id="263" r:id="rId8"/>
    <p:sldId id="279" r:id="rId9"/>
    <p:sldId id="325" r:id="rId10"/>
    <p:sldId id="272" r:id="rId11"/>
    <p:sldId id="322" r:id="rId12"/>
    <p:sldId id="265" r:id="rId13"/>
    <p:sldId id="327" r:id="rId14"/>
    <p:sldId id="27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8" autoAdjust="0"/>
    <p:restoredTop sz="84943" autoAdjust="0"/>
  </p:normalViewPr>
  <p:slideViewPr>
    <p:cSldViewPr snapToGrid="0">
      <p:cViewPr varScale="1">
        <p:scale>
          <a:sx n="116" d="100"/>
          <a:sy n="116" d="100"/>
        </p:scale>
        <p:origin x="103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AEA68-C426-4C70-AB5C-BB300A9A625A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A69A2C-6941-47E1-8A0F-D34E1EE2C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255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7D0A2-8A34-46B3-A45B-E5B596132499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79AB8-7145-4B7E-9447-F7B93084E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433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357A8-100C-4BB7-8F8B-ABE0D84C5B8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040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322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It is estimated that for every $1 invested,</a:t>
            </a:r>
            <a:r>
              <a:rPr lang="en-US" baseline="0" dirty="0"/>
              <a:t> an average of $6 is saved long term</a:t>
            </a:r>
          </a:p>
          <a:p>
            <a:r>
              <a:rPr lang="en-US" baseline="0" dirty="0"/>
              <a:t>Mitigation is actually the first step in the disaster cycle – followed by preparedness, response and recovery. It is often overlooked and should not be. Mitigation is a critical step that can break the cycle and reduce losses after a disaster.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94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668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95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217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387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059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562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997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79AB8-7145-4B7E-9447-F7B93084ED7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47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357A8-100C-4BB7-8F8B-ABE0D84C5B89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222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19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24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28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8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1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53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97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5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9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D55B2-55A1-4299-A0F2-832B8125D078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8/06/2014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30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757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99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10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536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229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74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858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895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84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425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8/06/2014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36162-4B03-4BAA-B7B5-31DC0CD39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0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C347D-B487-46FD-A336-C661BCF0E276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9008B-E9B0-4FB4-86D6-C988F40732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339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349500" y="8123237"/>
            <a:ext cx="8229600" cy="3581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br>
              <a:rPr lang="en-US" sz="2000" b="1" dirty="0">
                <a:latin typeface="+mj-lt"/>
                <a:ea typeface="+mj-ea"/>
                <a:cs typeface="+mj-cs"/>
              </a:rPr>
            </a:br>
            <a:endParaRPr lang="en-US" sz="2000" b="1" dirty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defRPr/>
            </a:pPr>
            <a:br>
              <a:rPr lang="en-US" sz="2000" dirty="0">
                <a:latin typeface="+mj-lt"/>
                <a:ea typeface="+mj-ea"/>
                <a:cs typeface="+mj-cs"/>
              </a:rPr>
            </a:br>
            <a:endParaRPr lang="en-US" sz="20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 descr="http://www.lsu.edu/departments/visitcampus/images/item14432.png"/>
          <p:cNvPicPr>
            <a:picLocks noChangeAspect="1" noChangeArrowheads="1"/>
          </p:cNvPicPr>
          <p:nvPr/>
        </p:nvPicPr>
        <p:blipFill>
          <a:blip r:embed="rId3" cstate="print"/>
          <a:srcRect r="6243"/>
          <a:stretch>
            <a:fillRect/>
          </a:stretch>
        </p:blipFill>
        <p:spPr bwMode="auto">
          <a:xfrm>
            <a:off x="0" y="0"/>
            <a:ext cx="12192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0" y="2532219"/>
            <a:ext cx="12192000" cy="2431935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2022 Pointe Coupee Parish</a:t>
            </a:r>
            <a:br>
              <a:rPr lang="en-US" b="1" dirty="0"/>
            </a:br>
            <a:r>
              <a:rPr lang="en-US" b="1" dirty="0"/>
              <a:t> Hazard Mitigation Plan Update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482543" y="4796218"/>
            <a:ext cx="9144000" cy="1655762"/>
          </a:xfrm>
        </p:spPr>
        <p:txBody>
          <a:bodyPr/>
          <a:lstStyle/>
          <a:p>
            <a:r>
              <a:rPr lang="en-US" dirty="0"/>
              <a:t>Kick Off with OHSEP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09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56574"/>
            <a:ext cx="12192000" cy="2148048"/>
          </a:xfrm>
        </p:spPr>
        <p:txBody>
          <a:bodyPr/>
          <a:lstStyle/>
          <a:p>
            <a:pPr algn="ctr"/>
            <a:r>
              <a:rPr lang="en-US" b="1" dirty="0"/>
              <a:t>The Hazard Mitigation Plan:</a:t>
            </a:r>
            <a:br>
              <a:rPr lang="en-US" b="1" dirty="0"/>
            </a:br>
            <a:r>
              <a:rPr lang="en-US" b="1" dirty="0"/>
              <a:t>What is in it for us?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48" y="172098"/>
            <a:ext cx="2433644" cy="2373331"/>
          </a:xfrm>
          <a:prstGeom prst="rect">
            <a:avLst/>
          </a:prstGeom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5" y="297863"/>
            <a:ext cx="2807241" cy="1869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869" y="308989"/>
            <a:ext cx="2949152" cy="1858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4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4988"/>
            <a:ext cx="11379200" cy="463973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Any action taken to reduce long term risk to life and property;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On-going process that occurs before, during, and after disasters;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Mitigation actions help prevent damage to a community’s infrastructure, economic, cultural and environmental assets;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Minimize operational downtime and accelerate recovery of government and the private sector after an event;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b="1" i="1" dirty="0"/>
              <a:t>Implementation of mitigation actions leads to building stronger, safer and smarter!</a:t>
            </a:r>
          </a:p>
          <a:p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22374E-1A6A-D5C2-82FC-2E47041CC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 Mitigation Is…..</a:t>
            </a:r>
          </a:p>
        </p:txBody>
      </p:sp>
    </p:spTree>
    <p:extLst>
      <p:ext uri="{BB962C8B-B14F-4D97-AF65-F5344CB8AC3E}">
        <p14:creationId xmlns:p14="http://schemas.microsoft.com/office/powerpoint/2010/main" val="349019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374988"/>
            <a:ext cx="11379200" cy="4639734"/>
          </a:xfrm>
        </p:spPr>
        <p:txBody>
          <a:bodyPr anchor="ctr">
            <a:normAutofit/>
          </a:bodyPr>
          <a:lstStyle/>
          <a:p>
            <a:r>
              <a:rPr lang="en-US" dirty="0"/>
              <a:t>To meet federal requirements.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dirty="0"/>
          </a:p>
          <a:p>
            <a:pPr>
              <a:spcBef>
                <a:spcPts val="0"/>
              </a:spcBef>
            </a:pPr>
            <a:r>
              <a:rPr lang="en-US" dirty="0"/>
              <a:t>Planning efforts help our communities become more sustainable and disaster-resistant by focusing efforts on the hazards, disaster-prone areas and identifying appropriate mitigation actions for future projects.</a:t>
            </a:r>
          </a:p>
          <a:p>
            <a:pPr>
              <a:spcBef>
                <a:spcPts val="0"/>
              </a:spcBef>
            </a:pPr>
            <a:endParaRPr lang="en-US" sz="2400" dirty="0"/>
          </a:p>
          <a:p>
            <a:pPr>
              <a:spcBef>
                <a:spcPts val="0"/>
              </a:spcBef>
            </a:pPr>
            <a:r>
              <a:rPr lang="en-US" dirty="0"/>
              <a:t>Must have a plan as a condition for receiving certain types of non-emergency disaster assistance. 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dirty="0"/>
          </a:p>
          <a:p>
            <a:pPr>
              <a:spcBef>
                <a:spcPts val="0"/>
              </a:spcBef>
            </a:pPr>
            <a:r>
              <a:rPr lang="en-US" b="1" dirty="0"/>
              <a:t>No Plan = No Mitigation Money = No Project funding.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C5829A-15C0-7F46-A19C-7EC90FB68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 We Have A 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 Mitigation Plan?</a:t>
            </a:r>
          </a:p>
        </p:txBody>
      </p:sp>
    </p:spTree>
    <p:extLst>
      <p:ext uri="{BB962C8B-B14F-4D97-AF65-F5344CB8AC3E}">
        <p14:creationId xmlns:p14="http://schemas.microsoft.com/office/powerpoint/2010/main" val="19840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3626" y="1478152"/>
            <a:ext cx="10719216" cy="4497048"/>
          </a:xfrm>
        </p:spPr>
        <p:txBody>
          <a:bodyPr>
            <a:normAutofit/>
          </a:bodyPr>
          <a:lstStyle/>
          <a:p>
            <a:r>
              <a:rPr lang="en-US" dirty="0"/>
              <a:t>The plan must be updated every five (5) years; </a:t>
            </a:r>
            <a:endParaRPr lang="en-US" b="1" dirty="0"/>
          </a:p>
          <a:p>
            <a:r>
              <a:rPr lang="en-US" dirty="0"/>
              <a:t>Must have representation from each incorporated jurisdiction in the parish.</a:t>
            </a:r>
          </a:p>
          <a:p>
            <a:r>
              <a:rPr lang="en-US" dirty="0"/>
              <a:t>Approved plan must be on file with FEMA to receive any federal hazard mitigation funds in the future.</a:t>
            </a:r>
          </a:p>
          <a:p>
            <a:r>
              <a:rPr lang="en-US" dirty="0"/>
              <a:t>Approved plan must be on file with FEMA to utilize already allocated federal hazard mitigation funds on current projects. </a:t>
            </a:r>
          </a:p>
          <a:p>
            <a:r>
              <a:rPr lang="en-US" dirty="0"/>
              <a:t>Must follow the FEMA update process (facilitated by GOHSEP and LSU).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4647581-EDD1-D5AC-532D-912C7E714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Hazard Mitigation Plan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 Requirements</a:t>
            </a:r>
          </a:p>
        </p:txBody>
      </p:sp>
    </p:spTree>
    <p:extLst>
      <p:ext uri="{BB962C8B-B14F-4D97-AF65-F5344CB8AC3E}">
        <p14:creationId xmlns:p14="http://schemas.microsoft.com/office/powerpoint/2010/main" val="83449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4467" y="1434088"/>
            <a:ext cx="6596865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Disaster Mitigation Act of 2000 (DMA 2000)</a:t>
            </a:r>
          </a:p>
          <a:p>
            <a:pPr lvl="1"/>
            <a:r>
              <a:rPr lang="en-US" dirty="0"/>
              <a:t>Section 322 of the Act specifically addresses mitigation planning and requires state and local governments to prepare multi-hazard migration plans as a precondition for receiving FEMA mitigation project grants.</a:t>
            </a:r>
          </a:p>
          <a:p>
            <a:r>
              <a:rPr lang="en-US" dirty="0"/>
              <a:t> Title 44 Code of Federal Regulations (CFR) §201.6 for FEMA approval and eligibility to apply for FEMA Hazard Mitigation Assistance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52" y="1028997"/>
            <a:ext cx="4345969" cy="49668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5B824F2-2E92-84C9-A1DD-845B6A01B335}"/>
              </a:ext>
            </a:extLst>
          </p:cNvPr>
          <p:cNvSpPr txBox="1">
            <a:spLocks/>
          </p:cNvSpPr>
          <p:nvPr/>
        </p:nvSpPr>
        <p:spPr>
          <a:xfrm>
            <a:off x="0" y="107813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Federal Requirements</a:t>
            </a:r>
          </a:p>
        </p:txBody>
      </p:sp>
    </p:spTree>
    <p:extLst>
      <p:ext uri="{BB962C8B-B14F-4D97-AF65-F5344CB8AC3E}">
        <p14:creationId xmlns:p14="http://schemas.microsoft.com/office/powerpoint/2010/main" val="305013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Planning Team:  A Multi-jurisdictional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078" y="1710897"/>
            <a:ext cx="10515600" cy="3509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Each jurisdiction will have one representative on the planning team.</a:t>
            </a:r>
          </a:p>
          <a:p>
            <a:pPr lvl="1"/>
            <a:r>
              <a:rPr lang="en-US" dirty="0"/>
              <a:t>This representative will need to gather data requested by the planning team, collect feedback and input into the plan.</a:t>
            </a:r>
          </a:p>
          <a:p>
            <a:r>
              <a:rPr lang="en-US" dirty="0"/>
              <a:t>Each jurisdiction is responsible for gathering </a:t>
            </a:r>
            <a:r>
              <a:rPr lang="en-US" b="1" dirty="0"/>
              <a:t>NFIP, Capability Assessment, Critical Facilities and vulnerable population data </a:t>
            </a:r>
            <a:r>
              <a:rPr lang="en-US" dirty="0"/>
              <a:t>for the plan.</a:t>
            </a:r>
          </a:p>
          <a:p>
            <a:r>
              <a:rPr lang="en-US" dirty="0"/>
              <a:t>Each jurisdiction is responsible for </a:t>
            </a:r>
            <a:r>
              <a:rPr lang="en-US" b="1" dirty="0"/>
              <a:t>updating mitigation actions </a:t>
            </a:r>
            <a:r>
              <a:rPr lang="en-US" dirty="0"/>
              <a:t>and </a:t>
            </a:r>
            <a:r>
              <a:rPr lang="en-US" b="1" dirty="0"/>
              <a:t>proposing new actions </a:t>
            </a:r>
            <a:r>
              <a:rPr lang="en-US" dirty="0"/>
              <a:t>for the update.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05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F21436-A5C8-4E7F-856C-D72FE9837C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102"/>
            <a:ext cx="12192000" cy="583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89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8913" y="1393686"/>
            <a:ext cx="11733087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Each jurisdiction </a:t>
            </a:r>
            <a:r>
              <a:rPr lang="en-US" b="1" dirty="0"/>
              <a:t>MUST</a:t>
            </a:r>
            <a:r>
              <a:rPr lang="en-US" dirty="0"/>
              <a:t> adopt the final plan one it is approved by FEMA</a:t>
            </a:r>
          </a:p>
          <a:p>
            <a:pPr marL="0" indent="0">
              <a:buNone/>
            </a:pPr>
            <a:endParaRPr lang="en-US" sz="1100" dirty="0"/>
          </a:p>
          <a:p>
            <a:r>
              <a:rPr lang="en-US" dirty="0"/>
              <a:t>As a planning team member be aware of the policies for your jurisdiction</a:t>
            </a:r>
          </a:p>
          <a:p>
            <a:pPr lvl="1"/>
            <a:r>
              <a:rPr lang="en-US" dirty="0"/>
              <a:t>Know the process for putting this plan on the docket for adoption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C8DECAB-1BC2-E207-7BD6-ECDB79D93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Adoption</a:t>
            </a:r>
          </a:p>
        </p:txBody>
      </p:sp>
    </p:spTree>
    <p:extLst>
      <p:ext uri="{BB962C8B-B14F-4D97-AF65-F5344CB8AC3E}">
        <p14:creationId xmlns:p14="http://schemas.microsoft.com/office/powerpoint/2010/main" val="41832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667" y="1179540"/>
            <a:ext cx="11569700" cy="5602031"/>
          </a:xfrm>
        </p:spPr>
        <p:txBody>
          <a:bodyPr>
            <a:normAutofit/>
          </a:bodyPr>
          <a:lstStyle/>
          <a:p>
            <a:r>
              <a:rPr lang="en-US" dirty="0"/>
              <a:t>Parish council and city council resolutions must be adopted, signed, and placed into the final planning document.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5A7AB7-AC52-4D97-A45C-C6C19CB642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515" y="2178292"/>
            <a:ext cx="2650004" cy="436924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A4B4D3-1061-6D62-6C94-4A0CF1A06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738F5F0-3B53-F3BC-5F61-CAB407E99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Adoption</a:t>
            </a:r>
          </a:p>
        </p:txBody>
      </p:sp>
    </p:spTree>
    <p:extLst>
      <p:ext uri="{BB962C8B-B14F-4D97-AF65-F5344CB8AC3E}">
        <p14:creationId xmlns:p14="http://schemas.microsoft.com/office/powerpoint/2010/main" val="134434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11864"/>
            <a:ext cx="10515600" cy="4351338"/>
          </a:xfrm>
        </p:spPr>
        <p:txBody>
          <a:bodyPr/>
          <a:lstStyle/>
          <a:p>
            <a:r>
              <a:rPr lang="en-US" dirty="0"/>
              <a:t>FEMA approved Hazard Mitigation Plan</a:t>
            </a:r>
          </a:p>
          <a:p>
            <a:pPr lvl="1"/>
            <a:r>
              <a:rPr lang="en-US" dirty="0"/>
              <a:t>Meets requirements of Title 44 Code of Regulations (CFR) §201.6 for approval and eligibility to apply for FEMA Hazard Mitigation Assistance grant programs.</a:t>
            </a:r>
          </a:p>
          <a:p>
            <a:pPr lvl="1"/>
            <a:r>
              <a:rPr lang="en-US" dirty="0"/>
              <a:t>A hazard mitigation project strategy for each jurisdiction</a:t>
            </a:r>
          </a:p>
          <a:p>
            <a:pPr lvl="1"/>
            <a:r>
              <a:rPr lang="en-US" dirty="0"/>
              <a:t>A comprehensive list of jurisdiction owned properties</a:t>
            </a:r>
          </a:p>
          <a:p>
            <a:pPr lvl="1"/>
            <a:r>
              <a:rPr lang="en-US" dirty="0"/>
              <a:t>Assessment of natural disaster-related risks and vulnerabilities 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C905126-50A7-4901-ADAC-420F38D5F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813"/>
            <a:ext cx="12192000" cy="1325563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Final Product</a:t>
            </a:r>
          </a:p>
        </p:txBody>
      </p:sp>
    </p:spTree>
    <p:extLst>
      <p:ext uri="{BB962C8B-B14F-4D97-AF65-F5344CB8AC3E}">
        <p14:creationId xmlns:p14="http://schemas.microsoft.com/office/powerpoint/2010/main" val="61749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08465" y="1159973"/>
            <a:ext cx="7598004" cy="3180357"/>
          </a:xfrm>
        </p:spPr>
        <p:txBody>
          <a:bodyPr>
            <a:normAutofit/>
          </a:bodyPr>
          <a:lstStyle/>
          <a:p>
            <a:r>
              <a:rPr lang="en-US" dirty="0"/>
              <a:t>Planning Committee Selection</a:t>
            </a:r>
          </a:p>
          <a:p>
            <a:pPr lvl="1"/>
            <a:r>
              <a:rPr lang="en-US" dirty="0"/>
              <a:t>At least one representative from each jurisdiction</a:t>
            </a:r>
          </a:p>
          <a:p>
            <a:r>
              <a:rPr lang="en-US" dirty="0"/>
              <a:t>Neighboring Community Selection</a:t>
            </a:r>
          </a:p>
          <a:p>
            <a:pPr lvl="1"/>
            <a:r>
              <a:rPr lang="en-US" dirty="0"/>
              <a:t>FEMA requirement</a:t>
            </a:r>
          </a:p>
          <a:p>
            <a:r>
              <a:rPr lang="en-US" dirty="0"/>
              <a:t>Initial Planning Committee Meeting Date</a:t>
            </a:r>
          </a:p>
          <a:p>
            <a:r>
              <a:rPr lang="en-US" dirty="0"/>
              <a:t>Parish/OHSEP Logo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146186C-E6FB-2F87-325B-6591646C9290}"/>
              </a:ext>
            </a:extLst>
          </p:cNvPr>
          <p:cNvSpPr txBox="1">
            <a:spLocks/>
          </p:cNvSpPr>
          <p:nvPr/>
        </p:nvSpPr>
        <p:spPr>
          <a:xfrm>
            <a:off x="0" y="107813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Next Steps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5558A8-F978-E818-5A64-29D86FA6E0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287" y="6010383"/>
            <a:ext cx="3017730" cy="53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DMI_coin_fro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43300" y="685800"/>
            <a:ext cx="5105400" cy="51054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37E2-E363-44B6-AAC0-6A72F218316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8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47357</TotalTime>
  <Words>619</Words>
  <Application>Microsoft Office PowerPoint</Application>
  <PresentationFormat>Widescreen</PresentationFormat>
  <Paragraphs>73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Custom Design</vt:lpstr>
      <vt:lpstr>2022 Pointe Coupee Parish  Hazard Mitigation Plan Update </vt:lpstr>
      <vt:lpstr>The Hazard Mitigation Plan: What is in it for us?</vt:lpstr>
      <vt:lpstr>Hazard Mitigation Is…..</vt:lpstr>
      <vt:lpstr>Why Do We Have A  Hazard Mitigation Plan?</vt:lpstr>
      <vt:lpstr>Hazard Mitigation Plan Update Requirements</vt:lpstr>
      <vt:lpstr>PowerPoint Presentation</vt:lpstr>
      <vt:lpstr>The Planning Team:  A Multi-jurisdictional Approach</vt:lpstr>
      <vt:lpstr>PowerPoint Presentation</vt:lpstr>
      <vt:lpstr>Plan Adoption</vt:lpstr>
      <vt:lpstr>Plan Adoption</vt:lpstr>
      <vt:lpstr>The Final Product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[ENTER PARISH] Parish  Hazard Mitigation Plan Update Planning Team Kick-off Meeting</dc:title>
  <dc:creator>Lauren C Stevens</dc:creator>
  <cp:lastModifiedBy>Christopher A Rippetoe</cp:lastModifiedBy>
  <cp:revision>261</cp:revision>
  <cp:lastPrinted>2020-11-11T16:07:40Z</cp:lastPrinted>
  <dcterms:created xsi:type="dcterms:W3CDTF">2014-06-16T14:38:32Z</dcterms:created>
  <dcterms:modified xsi:type="dcterms:W3CDTF">2022-08-17T20:18:46Z</dcterms:modified>
</cp:coreProperties>
</file>